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5"/>
  </p:notesMasterIdLst>
  <p:handoutMasterIdLst>
    <p:handoutMasterId r:id="rId56"/>
  </p:handoutMasterIdLst>
  <p:sldIdLst>
    <p:sldId id="4474" r:id="rId5"/>
    <p:sldId id="2076138638" r:id="rId6"/>
    <p:sldId id="4483" r:id="rId7"/>
    <p:sldId id="2076138637" r:id="rId8"/>
    <p:sldId id="2076138576" r:id="rId9"/>
    <p:sldId id="1831" r:id="rId10"/>
    <p:sldId id="2076138648" r:id="rId11"/>
    <p:sldId id="4628" r:id="rId12"/>
    <p:sldId id="324" r:id="rId13"/>
    <p:sldId id="326" r:id="rId14"/>
    <p:sldId id="256" r:id="rId15"/>
    <p:sldId id="2076138647" r:id="rId16"/>
    <p:sldId id="4581" r:id="rId17"/>
    <p:sldId id="2076138639" r:id="rId18"/>
    <p:sldId id="2076138649" r:id="rId19"/>
    <p:sldId id="4598" r:id="rId20"/>
    <p:sldId id="4583" r:id="rId21"/>
    <p:sldId id="4625" r:id="rId22"/>
    <p:sldId id="2076138641" r:id="rId23"/>
    <p:sldId id="2076138650" r:id="rId24"/>
    <p:sldId id="2076138651" r:id="rId25"/>
    <p:sldId id="2076138642" r:id="rId26"/>
    <p:sldId id="2076138652" r:id="rId27"/>
    <p:sldId id="4582" r:id="rId28"/>
    <p:sldId id="2076138653" r:id="rId29"/>
    <p:sldId id="2076138658" r:id="rId30"/>
    <p:sldId id="2076138654" r:id="rId31"/>
    <p:sldId id="2076138655" r:id="rId32"/>
    <p:sldId id="2076138643" r:id="rId33"/>
    <p:sldId id="2076138656" r:id="rId34"/>
    <p:sldId id="2076138657" r:id="rId35"/>
    <p:sldId id="2076138663" r:id="rId36"/>
    <p:sldId id="2076138660" r:id="rId37"/>
    <p:sldId id="2076138659" r:id="rId38"/>
    <p:sldId id="2076138661" r:id="rId39"/>
    <p:sldId id="2076138662" r:id="rId40"/>
    <p:sldId id="2076138640" r:id="rId41"/>
    <p:sldId id="2076138644" r:id="rId42"/>
    <p:sldId id="2076138664" r:id="rId43"/>
    <p:sldId id="2076138665" r:id="rId44"/>
    <p:sldId id="2076138671" r:id="rId45"/>
    <p:sldId id="2076138666" r:id="rId46"/>
    <p:sldId id="2076138667" r:id="rId47"/>
    <p:sldId id="2076138645" r:id="rId48"/>
    <p:sldId id="2076138672" r:id="rId49"/>
    <p:sldId id="2076138668" r:id="rId50"/>
    <p:sldId id="2076138669" r:id="rId51"/>
    <p:sldId id="2076138670" r:id="rId52"/>
    <p:sldId id="2076138646" r:id="rId53"/>
    <p:sldId id="4505" r:id="rId5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37"/>
            <p14:sldId id="2076138576"/>
            <p14:sldId id="1831"/>
            <p14:sldId id="2076138648"/>
            <p14:sldId id="4628"/>
            <p14:sldId id="324"/>
            <p14:sldId id="326"/>
            <p14:sldId id="256"/>
            <p14:sldId id="2076138647"/>
            <p14:sldId id="4581"/>
            <p14:sldId id="2076138639"/>
            <p14:sldId id="2076138649"/>
            <p14:sldId id="4598"/>
            <p14:sldId id="4583"/>
            <p14:sldId id="4625"/>
            <p14:sldId id="2076138641"/>
            <p14:sldId id="2076138650"/>
            <p14:sldId id="2076138651"/>
            <p14:sldId id="2076138642"/>
            <p14:sldId id="2076138652"/>
            <p14:sldId id="4582"/>
            <p14:sldId id="2076138653"/>
            <p14:sldId id="2076138658"/>
            <p14:sldId id="2076138654"/>
            <p14:sldId id="2076138655"/>
            <p14:sldId id="2076138643"/>
            <p14:sldId id="2076138656"/>
            <p14:sldId id="2076138657"/>
            <p14:sldId id="2076138663"/>
            <p14:sldId id="2076138660"/>
            <p14:sldId id="2076138659"/>
            <p14:sldId id="2076138661"/>
            <p14:sldId id="2076138662"/>
            <p14:sldId id="2076138640"/>
            <p14:sldId id="2076138644"/>
            <p14:sldId id="2076138664"/>
            <p14:sldId id="2076138665"/>
            <p14:sldId id="2076138671"/>
            <p14:sldId id="2076138666"/>
            <p14:sldId id="2076138667"/>
            <p14:sldId id="2076138645"/>
            <p14:sldId id="2076138672"/>
            <p14:sldId id="2076138668"/>
            <p14:sldId id="2076138669"/>
            <p14:sldId id="2076138670"/>
            <p14:sldId id="2076138646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F5D5"/>
    <a:srgbClr val="F3FFFE"/>
    <a:srgbClr val="FFFAEB"/>
    <a:srgbClr val="EFF4FF"/>
    <a:srgbClr val="C94F0F"/>
    <a:srgbClr val="12239E"/>
    <a:srgbClr val="000000"/>
    <a:srgbClr val="FEFCF0"/>
    <a:srgbClr val="FF99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75" d="100"/>
          <a:sy n="75" d="100"/>
        </p:scale>
        <p:origin x="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4/27/2022 7:24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59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81" r:id="rId7"/>
    <p:sldLayoutId id="2147484583" r:id="rId8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PBIE-Authoring-And-Custo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docs.microsoft.com/en-us/javascript/api/overview/powerbi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1089695" y="3229614"/>
            <a:ext cx="8744333" cy="363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of PBIJS simulates HTTP protocol</a:t>
            </a:r>
          </a:p>
          <a:p>
            <a:pPr lvl="1"/>
            <a:r>
              <a:rPr lang="en-US" dirty="0"/>
              <a:t>Creates more intuitive programming model for developers</a:t>
            </a:r>
          </a:p>
          <a:p>
            <a:pPr lvl="1"/>
            <a:r>
              <a:rPr lang="en-US" dirty="0"/>
              <a:t>Programming based on asynchronous requests and promises</a:t>
            </a:r>
          </a:p>
          <a:p>
            <a:pPr lvl="1"/>
            <a:r>
              <a:rPr lang="en-US" dirty="0"/>
              <a:t>Embedded objects programmed using actions and events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222268" y="4803962"/>
            <a:ext cx="1033182" cy="5729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Your</a:t>
            </a:r>
          </a:p>
          <a:p>
            <a:pPr algn="ctr"/>
            <a:r>
              <a:rPr lang="en-US" sz="1224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6077295" y="3363393"/>
            <a:ext cx="3598012" cy="34229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853947" y="3826574"/>
            <a:ext cx="955841" cy="2576360"/>
          </a:xfrm>
          <a:prstGeom prst="roundRect">
            <a:avLst/>
          </a:prstGeom>
          <a:solidFill>
            <a:srgbClr val="00827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3" y="4412251"/>
            <a:ext cx="2758952" cy="1325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927543" y="3363393"/>
            <a:ext cx="2153805" cy="1843033"/>
            <a:chOff x="3505200" y="3907940"/>
            <a:chExt cx="1728168" cy="1807059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936660" y="5291441"/>
            <a:ext cx="2144395" cy="1494897"/>
            <a:chOff x="1925434" y="3096647"/>
            <a:chExt cx="2036965" cy="1465718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6174097" y="4969669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6137350" y="5145394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2363102" y="4881806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2326355" y="5057531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054993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391E529-45FB-4587-8BF4-73FCD0A16086}"/>
              </a:ext>
            </a:extLst>
          </p:cNvPr>
          <p:cNvSpPr/>
          <p:nvPr/>
        </p:nvSpPr>
        <p:spPr bwMode="auto">
          <a:xfrm>
            <a:off x="245534" y="1794933"/>
            <a:ext cx="12190942" cy="4725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E794B6-F65B-4A6D-A752-6F65593E0F4A}"/>
              </a:ext>
            </a:extLst>
          </p:cNvPr>
          <p:cNvSpPr/>
          <p:nvPr/>
        </p:nvSpPr>
        <p:spPr>
          <a:xfrm>
            <a:off x="5833235" y="2995296"/>
            <a:ext cx="2135950" cy="72527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AppOwnsDataAdmin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D70440-8042-4677-94A8-7ED1DFF9CC39}"/>
              </a:ext>
            </a:extLst>
          </p:cNvPr>
          <p:cNvGrpSpPr/>
          <p:nvPr/>
        </p:nvGrpSpPr>
        <p:grpSpPr>
          <a:xfrm>
            <a:off x="8056075" y="2006368"/>
            <a:ext cx="2655269" cy="1068429"/>
            <a:chOff x="7776839" y="1735951"/>
            <a:chExt cx="3858733" cy="16930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85EA9BD-5888-47CA-AC2D-6064A3B5227E}"/>
                </a:ext>
              </a:extLst>
            </p:cNvPr>
            <p:cNvSpPr/>
            <p:nvPr/>
          </p:nvSpPr>
          <p:spPr>
            <a:xfrm>
              <a:off x="8531532" y="2439323"/>
              <a:ext cx="3104040" cy="98967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7118FE-572C-4BBC-B09B-577463904EA5}"/>
                </a:ext>
              </a:extLst>
            </p:cNvPr>
            <p:cNvCxnSpPr/>
            <p:nvPr/>
          </p:nvCxnSpPr>
          <p:spPr>
            <a:xfrm>
              <a:off x="7776839" y="1735951"/>
              <a:ext cx="648070" cy="659169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5DC72B79-5F80-4A3B-8295-0F7D97C3705A}"/>
              </a:ext>
            </a:extLst>
          </p:cNvPr>
          <p:cNvSpPr/>
          <p:nvPr/>
        </p:nvSpPr>
        <p:spPr>
          <a:xfrm>
            <a:off x="8612655" y="3557089"/>
            <a:ext cx="1545547" cy="725278"/>
          </a:xfrm>
          <a:prstGeom prst="flowChartMagneticDisk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ACD6DB-53A8-4DF9-B8F5-DC634E87F46B}"/>
              </a:ext>
            </a:extLst>
          </p:cNvPr>
          <p:cNvCxnSpPr>
            <a:cxnSpLocks/>
          </p:cNvCxnSpPr>
          <p:nvPr/>
        </p:nvCxnSpPr>
        <p:spPr>
          <a:xfrm>
            <a:off x="5523388" y="3152633"/>
            <a:ext cx="0" cy="328208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74303F-3851-43CE-9265-4316BD911E2C}"/>
              </a:ext>
            </a:extLst>
          </p:cNvPr>
          <p:cNvCxnSpPr>
            <a:cxnSpLocks/>
          </p:cNvCxnSpPr>
          <p:nvPr/>
        </p:nvCxnSpPr>
        <p:spPr>
          <a:xfrm>
            <a:off x="5622149" y="3152632"/>
            <a:ext cx="0" cy="328208"/>
          </a:xfrm>
          <a:prstGeom prst="straightConnector1">
            <a:avLst/>
          </a:prstGeom>
          <a:ln w="38100">
            <a:solidFill>
              <a:srgbClr val="A5002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55DFB2-0736-4F2A-92A5-DEBDACF08E59}"/>
              </a:ext>
            </a:extLst>
          </p:cNvPr>
          <p:cNvGrpSpPr/>
          <p:nvPr/>
        </p:nvGrpSpPr>
        <p:grpSpPr>
          <a:xfrm>
            <a:off x="1694128" y="4266908"/>
            <a:ext cx="5540706" cy="1204054"/>
            <a:chOff x="372955" y="3643911"/>
            <a:chExt cx="8051954" cy="190796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8CB3C36-9934-40C4-99A2-E5EEC6404608}"/>
                </a:ext>
              </a:extLst>
            </p:cNvPr>
            <p:cNvSpPr/>
            <p:nvPr/>
          </p:nvSpPr>
          <p:spPr>
            <a:xfrm>
              <a:off x="4472958" y="4402584"/>
              <a:ext cx="3104040" cy="11492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47480CB-EE2C-453B-B7C0-CCC8D6CCD565}"/>
                </a:ext>
              </a:extLst>
            </p:cNvPr>
            <p:cNvSpPr/>
            <p:nvPr/>
          </p:nvSpPr>
          <p:spPr>
            <a:xfrm>
              <a:off x="372955" y="4402584"/>
              <a:ext cx="3104040" cy="1149288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4C6C57-B1F6-4F97-B940-80D846FB4D23}"/>
                </a:ext>
              </a:extLst>
            </p:cNvPr>
            <p:cNvCxnSpPr>
              <a:cxnSpLocks/>
            </p:cNvCxnSpPr>
            <p:nvPr/>
          </p:nvCxnSpPr>
          <p:spPr>
            <a:xfrm>
              <a:off x="5952477" y="3758583"/>
              <a:ext cx="0" cy="520083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FDF14D-09C3-433D-9833-E93BCECEB7D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758582"/>
              <a:ext cx="0" cy="520083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777AF5-79C4-467C-A992-E36676F0A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118" y="3643911"/>
              <a:ext cx="765791" cy="726861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11A943-701C-4E45-92CF-823F71A12B9F}"/>
                </a:ext>
              </a:extLst>
            </p:cNvPr>
            <p:cNvCxnSpPr>
              <a:cxnSpLocks/>
            </p:cNvCxnSpPr>
            <p:nvPr/>
          </p:nvCxnSpPr>
          <p:spPr>
            <a:xfrm>
              <a:off x="3684233" y="4977228"/>
              <a:ext cx="656207" cy="1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xxxx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23EA72-04EE-D641-C418-4CC904FB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4" y="3084993"/>
            <a:ext cx="2833070" cy="15308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722" y="2860402"/>
            <a:ext cx="2341057" cy="25184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8C02A2-13E6-3EDB-6CD5-8551CA518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837" y="3704786"/>
            <a:ext cx="2531364" cy="24323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0D-5FD7-619C-449B-DD8913BC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powerbi.js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BD03E-5630-BD4F-B4D2-56FF8B71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57" y="2109442"/>
            <a:ext cx="6463914" cy="1975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83568-C3D4-4C0E-BCB3-5909582A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72" y="2017644"/>
            <a:ext cx="3684676" cy="4647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83757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Panes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0" y="1186252"/>
            <a:ext cx="5174903" cy="55073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35949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D4CF-E80A-C45A-45A1-611A5B36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Showing and Hiding Report Panes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61884-A7AD-8533-5AB4-9B00644BF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Panes in View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74818-CAAD-DBF0-36C9-F2E3A0CD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42" y="1784700"/>
            <a:ext cx="5711780" cy="1348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39F7B-8C3F-2986-321F-211B326D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42" y="3680608"/>
            <a:ext cx="5157989" cy="1322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50601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D4CF-E80A-C45A-45A1-611A5B36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61884-A7AD-8533-5AB4-9B00644BF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70509"/>
          </a:xfrm>
        </p:spPr>
        <p:txBody>
          <a:bodyPr/>
          <a:lstStyle/>
          <a:p>
            <a:r>
              <a:rPr lang="en-US" dirty="0"/>
              <a:t>Display Option can be set to Fit To Page, Fit To Width or Actual Size</a:t>
            </a:r>
          </a:p>
          <a:p>
            <a:pPr lvl="1"/>
            <a:r>
              <a:rPr lang="en-US" dirty="0"/>
              <a:t>Report settings must be updated with a custom layout</a:t>
            </a:r>
          </a:p>
          <a:p>
            <a:r>
              <a:rPr lang="en-US" dirty="0"/>
              <a:t>Switch report to Fit to Page</a:t>
            </a:r>
          </a:p>
          <a:p>
            <a:pPr marL="55563" lvl="2"/>
            <a:endParaRPr lang="en-US" dirty="0"/>
          </a:p>
          <a:p>
            <a:pPr marL="55563" lvl="2"/>
            <a:br>
              <a:rPr lang="en-US" dirty="0"/>
            </a:b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Switch report to Fit to Screen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Switch report to Actual 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B73E4-4749-75A8-8613-43F7B1EF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83" y="2533316"/>
            <a:ext cx="6239814" cy="875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9A34A-0E5A-288F-3853-3A210631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83" y="4286665"/>
            <a:ext cx="6272011" cy="856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90102-A3D4-0385-6566-F9FD27F8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04" y="5921831"/>
            <a:ext cx="6252693" cy="8300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96156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7176-B26D-44FD-89FE-4B29B03B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Built-in Visual Menu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06D-0AE7-4F7E-BE7B-5BBCEDD4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6" y="1247197"/>
            <a:ext cx="7277100" cy="5476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919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Phased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0340-EC19-4837-AAC2-02B1CB86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2013"/>
            <a:ext cx="6976319" cy="552586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39660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6E16-AFFA-494A-8062-0DADE622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Label Report 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5E74-97E4-4C3C-B02C-CC2591BA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" y="1235560"/>
            <a:ext cx="8801100" cy="2066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A58A-4AA4-48F9-ABF7-FEF0834A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" y="3546475"/>
            <a:ext cx="9582150" cy="29908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972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Custom Navigation with Pages and Bookmarks</a:t>
            </a:r>
          </a:p>
          <a:p>
            <a:r>
              <a:rPr lang="en-US" dirty="0"/>
              <a:t>Creating Authoring Experiences with the Report Designer</a:t>
            </a:r>
          </a:p>
          <a:p>
            <a:r>
              <a:rPr lang="en-US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9896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35025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Report Authoring and Customization with Power BI Embedding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E900-A275-63D0-F239-EAC30F3D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Navigation Settings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BC59F-E8CB-DAF4-C6C2-DFBD9BB1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87" y="1431896"/>
            <a:ext cx="8042856" cy="2619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B716269F-2B3A-72EE-A148-2400EDBC7D18}"/>
              </a:ext>
            </a:extLst>
          </p:cNvPr>
          <p:cNvSpPr/>
          <p:nvPr/>
        </p:nvSpPr>
        <p:spPr bwMode="auto">
          <a:xfrm flipH="1">
            <a:off x="88851" y="3171810"/>
            <a:ext cx="1304386" cy="427383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0685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F0A7-5022-3EFD-64EB-FAB14A7B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Navigation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F8E1E-0306-A2A4-F6F8-2034BEE9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30" y="1927802"/>
            <a:ext cx="6271912" cy="3595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2823A-D768-103B-5D41-AD6B6B297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77"/>
          <a:stretch/>
        </p:blipFill>
        <p:spPr>
          <a:xfrm>
            <a:off x="8473932" y="2796918"/>
            <a:ext cx="3053112" cy="33951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BB4BC6-EFB1-5AAE-E47B-B1FFDA2743EA}"/>
              </a:ext>
            </a:extLst>
          </p:cNvPr>
          <p:cNvCxnSpPr>
            <a:cxnSpLocks/>
          </p:cNvCxnSpPr>
          <p:nvPr/>
        </p:nvCxnSpPr>
        <p:spPr>
          <a:xfrm>
            <a:off x="5308992" y="3725588"/>
            <a:ext cx="3003411" cy="0"/>
          </a:xfrm>
          <a:prstGeom prst="straightConnector1">
            <a:avLst/>
          </a:prstGeom>
          <a:ln w="3810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210812-C1C0-13F6-AFF9-3545126FCBEA}"/>
              </a:ext>
            </a:extLst>
          </p:cNvPr>
          <p:cNvCxnSpPr>
            <a:cxnSpLocks/>
          </p:cNvCxnSpPr>
          <p:nvPr/>
        </p:nvCxnSpPr>
        <p:spPr>
          <a:xfrm>
            <a:off x="5552748" y="4884372"/>
            <a:ext cx="2759655" cy="0"/>
          </a:xfrm>
          <a:prstGeom prst="straightConnector1">
            <a:avLst/>
          </a:prstGeom>
          <a:ln w="3810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61436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Authoring Experiences with the Report Designer</a:t>
            </a:r>
          </a:p>
          <a:p>
            <a:r>
              <a:rPr lang="en-US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173974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09F8-8D1F-0E9A-CE60-5C43482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 Report into Edit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7ABF-92B2-7F9B-022C-BB9D53512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Embed token requirements</a:t>
            </a:r>
          </a:p>
          <a:p>
            <a:pPr lvl="1"/>
            <a:r>
              <a:rPr lang="en-US" dirty="0"/>
              <a:t>To save report, ReportId in embed token must have </a:t>
            </a:r>
            <a:r>
              <a:rPr lang="en-US" dirty="0" err="1"/>
              <a:t>allowEdit</a:t>
            </a:r>
            <a:r>
              <a:rPr lang="en-US" dirty="0"/>
              <a:t> set to true</a:t>
            </a:r>
          </a:p>
          <a:p>
            <a:pPr lvl="1"/>
            <a:r>
              <a:rPr lang="en-US" dirty="0"/>
              <a:t>To perform Save As, embed token must have workspace ID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1E41-7BFE-CC9E-B08B-B54B0C81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3" y="2595366"/>
            <a:ext cx="6829703" cy="3538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929D-82B5-DBAE-448C-A455728D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03" y="6275392"/>
            <a:ext cx="5215944" cy="4345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79478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permissions: </a:t>
            </a:r>
            <a:r>
              <a:rPr lang="en-US" b="1" dirty="0" err="1"/>
              <a:t>models.Permissions.All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b="1" dirty="0" err="1"/>
              <a:t>models.Permissions.ReadWrite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b="1" dirty="0" err="1"/>
              <a:t>models.Permissions.Copy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27698-D2AD-4630-8DB8-3B7B42ED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82" y="1674226"/>
            <a:ext cx="4669155" cy="135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2C06F-4E1B-42CC-9FDE-FE16A1F1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2" y="3585921"/>
            <a:ext cx="4817745" cy="13315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4484F-89E6-4688-83B7-6A90C9C14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"/>
          <a:stretch/>
        </p:blipFill>
        <p:spPr>
          <a:xfrm>
            <a:off x="906382" y="5474756"/>
            <a:ext cx="4754878" cy="127444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5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F943-4D70-F4ED-4C13-3A3D039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</a:t>
            </a:r>
            <a:r>
              <a:rPr lang="en-US" dirty="0" err="1"/>
              <a:t>SaveAs</a:t>
            </a:r>
            <a:r>
              <a:rPr lang="en-US" dirty="0"/>
              <a:t>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D024-6EF7-BF39-DA3F-CBADEDA5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0134"/>
            <a:ext cx="7696615" cy="574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CD4486-14AA-01AD-F465-18A77D7F02D4}"/>
              </a:ext>
            </a:extLst>
          </p:cNvPr>
          <p:cNvSpPr/>
          <p:nvPr/>
        </p:nvSpPr>
        <p:spPr bwMode="auto">
          <a:xfrm>
            <a:off x="6599583" y="1222513"/>
            <a:ext cx="5138530" cy="49859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saved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event fires on both Save and </a:t>
            </a:r>
            <a:r>
              <a:rPr lang="en-US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SaveAs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6EA2B9-DE27-62C9-D860-E16C86B52EA3}"/>
              </a:ext>
            </a:extLst>
          </p:cNvPr>
          <p:cNvSpPr/>
          <p:nvPr/>
        </p:nvSpPr>
        <p:spPr bwMode="auto">
          <a:xfrm>
            <a:off x="6599583" y="2092148"/>
            <a:ext cx="5138530" cy="68246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to Web API to get new embed token with the report ID of the new report</a:t>
            </a:r>
          </a:p>
        </p:txBody>
      </p:sp>
    </p:spTree>
    <p:extLst>
      <p:ext uri="{BB962C8B-B14F-4D97-AF65-F5344CB8AC3E}">
        <p14:creationId xmlns:p14="http://schemas.microsoft.com/office/powerpoint/2010/main" val="162441477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145-91EA-6A3B-A16A-9211B13D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EmbedTokenController</a:t>
            </a:r>
            <a:r>
              <a:rPr lang="en-US" dirty="0"/>
              <a:t> Calls </a:t>
            </a:r>
            <a:r>
              <a:rPr lang="en-US" dirty="0" err="1"/>
              <a:t>GetEmbedToken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11C89-2F6C-F1BD-6D6E-674F30B1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771" y="1431546"/>
            <a:ext cx="6441246" cy="4624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C5242E-6F84-BC95-93E7-11D7461D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1431546"/>
            <a:ext cx="4651681" cy="2452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38901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FA6F-53CB-5A9D-9109-24EEF08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</a:t>
            </a:r>
            <a:r>
              <a:rPr lang="en-US" dirty="0" err="1"/>
              <a:t>SaveAs</a:t>
            </a:r>
            <a:r>
              <a:rPr lang="en-US" dirty="0"/>
              <a:t>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8115-4D73-09D5-ABE1-E48BD8C0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76" y="1438452"/>
            <a:ext cx="6761408" cy="2308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B9E2808-3FDF-9070-5A7A-0FAD457F4E6A}"/>
              </a:ext>
            </a:extLst>
          </p:cNvPr>
          <p:cNvSpPr/>
          <p:nvPr/>
        </p:nvSpPr>
        <p:spPr bwMode="auto">
          <a:xfrm flipH="1">
            <a:off x="314324" y="2592801"/>
            <a:ext cx="1304386" cy="427383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F275ED-1EC6-A63F-99F7-83180174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76" y="4006878"/>
            <a:ext cx="4842456" cy="97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82773-E0B4-4382-81C8-62BD6146B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476" y="5417418"/>
            <a:ext cx="3979572" cy="10894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448218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F8C0-68B4-FBE4-0E86-3713A383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Copy of Report to a Target Workspace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171F4-9A4D-9E0C-4ED3-5B4B59FD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02" y="1699618"/>
            <a:ext cx="3477296" cy="732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594FD-2F71-E9FA-1B00-AC1B4690C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02" y="3272372"/>
            <a:ext cx="4069080" cy="847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30016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9897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1322F-D2CE-418D-8D34-F6F6A08F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66" y="1830181"/>
            <a:ext cx="8612671" cy="478610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DA56-D6C5-5A7C-935D-2FBBC5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74852-7ACD-CB0D-7B55-FBA70F0D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44" y="1242489"/>
            <a:ext cx="3326607" cy="2365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E58889-A043-3880-E85F-B85F1334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44" y="3943965"/>
            <a:ext cx="4891891" cy="2066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036386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A79B-97BA-DC24-65E0-9EFD6715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Page to 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3BBD6-2106-E163-FC81-7470FC27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18" y="1824232"/>
            <a:ext cx="7163421" cy="175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77454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8929-4CE4-5600-BD4D-BC9F548B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Visual Capabilities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8B593-2D45-FD41-A563-2165A5FE3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C0766-0B90-1873-4B85-AFB86BC4C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54"/>
          <a:stretch/>
        </p:blipFill>
        <p:spPr>
          <a:xfrm>
            <a:off x="1353663" y="3202895"/>
            <a:ext cx="3895859" cy="1264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4DEE9-5A72-3F7B-8213-0266F226F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663" y="2218143"/>
            <a:ext cx="3895859" cy="784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F0C98-198B-86A7-82C6-A217E11A4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63" y="4667545"/>
            <a:ext cx="3721994" cy="14591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397753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063A-5E29-6ABC-8E1C-A3C1F92F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Targets for Columns and Measures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00043-A176-0B2D-A389-7546B6CE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2" y="1655492"/>
            <a:ext cx="8680361" cy="18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DCF6C-5720-76A9-C694-2B74F676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2" y="4094455"/>
            <a:ext cx="7231487" cy="1906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567195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0656-7862-FF93-D3D2-F31A26D7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Table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DBEB1-C077-DEFB-24D2-F0B26D56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377055"/>
            <a:ext cx="8261797" cy="3365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77892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C9D2-F536-20D4-8E9B-91C17AA2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Column Chart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ACF94-7E6E-CAA8-A31F-B8976FD3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16" y="1359080"/>
            <a:ext cx="10187189" cy="2626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026201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C219-6FFD-EB5C-6A59-82DB2844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Map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B4629-DE4A-0FDA-64DB-EB3DAADB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7" y="1666981"/>
            <a:ext cx="8339070" cy="26070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221368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235C-F445-0BAD-D8FF-7DACDC68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Types Available for Programmatic Creation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0C1E9-04AE-2BA1-DCBA-B5FF9BD9B91E}"/>
              </a:ext>
            </a:extLst>
          </p:cNvPr>
          <p:cNvGrpSpPr/>
          <p:nvPr/>
        </p:nvGrpSpPr>
        <p:grpSpPr>
          <a:xfrm>
            <a:off x="314324" y="1247405"/>
            <a:ext cx="11678478" cy="4716074"/>
            <a:chOff x="314324" y="1963023"/>
            <a:chExt cx="9364198" cy="36923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F3A3B5-086A-D348-A74E-49AF3E866F32}"/>
                </a:ext>
              </a:extLst>
            </p:cNvPr>
            <p:cNvSpPr/>
            <p:nvPr/>
          </p:nvSpPr>
          <p:spPr bwMode="auto">
            <a:xfrm>
              <a:off x="314324" y="1963023"/>
              <a:ext cx="2110824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actionButton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areaChart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basicShape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card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clusteredBarChart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clusteredColumnChart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debugVisual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Decomposition Tree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donutChart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esriVisual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1AF0FA-1B2F-0721-9BF8-EC4DB0B30D9F}"/>
                </a:ext>
              </a:extLst>
            </p:cNvPr>
            <p:cNvSpPr/>
            <p:nvPr/>
          </p:nvSpPr>
          <p:spPr bwMode="auto">
            <a:xfrm>
              <a:off x="2585949" y="1963023"/>
              <a:ext cx="3021910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filledMap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funnel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gauge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hundredPercentStackedBarChart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hundredPercentStackedColumnChart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image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keyDriversVisual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kpi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lineChart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lineClusteredColumnComboChart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lineStackedColumnComboChart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FD0FB2-E9DA-27F6-851F-81DE283FA982}"/>
                </a:ext>
              </a:extLst>
            </p:cNvPr>
            <p:cNvSpPr/>
            <p:nvPr/>
          </p:nvSpPr>
          <p:spPr bwMode="auto">
            <a:xfrm>
              <a:off x="5768659" y="1963023"/>
              <a:ext cx="1924227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multiRowCard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pieChart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pivotTable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PowerApps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pythonVisual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qnaVisual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ribbonChart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scatterChart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scriptVisual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shapeMap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slicer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stackedAreaChart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464429-2229-73AE-AF0C-185C3932CD60}"/>
                </a:ext>
              </a:extLst>
            </p:cNvPr>
            <p:cNvSpPr/>
            <p:nvPr/>
          </p:nvSpPr>
          <p:spPr bwMode="auto">
            <a:xfrm>
              <a:off x="7853686" y="1963023"/>
              <a:ext cx="1824836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tableEx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textbox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treemap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waterfallChart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26611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9541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Names of Pages and Visuals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06F4C-A97E-7614-0F2C-1C9FC1EE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7" y="4741746"/>
            <a:ext cx="5670804" cy="1182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BCCFE-657F-F5D3-2201-A02FF091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53" y="1661467"/>
            <a:ext cx="9311165" cy="2518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00963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Developer Sample: </a:t>
            </a:r>
            <a:r>
              <a:rPr lang="en-US" dirty="0" err="1"/>
              <a:t>AuthoringAndCustomization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download and try out the sample code used in this webinar</a:t>
            </a:r>
          </a:p>
          <a:p>
            <a:pPr lvl="1"/>
            <a:r>
              <a:rPr lang="en-US" dirty="0"/>
              <a:t>Implemented as C#/.NET6 web application which uses the Power BI .NET SDK</a:t>
            </a:r>
          </a:p>
          <a:p>
            <a:pPr lvl="1"/>
            <a:r>
              <a:rPr lang="en-US" dirty="0"/>
              <a:t>Download from </a:t>
            </a:r>
            <a:r>
              <a:rPr lang="en-US" sz="1600" b="1" dirty="0">
                <a:solidFill>
                  <a:srgbClr val="0078D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PowerBiDevCamp/</a:t>
            </a:r>
            <a:r>
              <a:rPr lang="en-US" sz="1600" b="1" dirty="0">
                <a:solidFill>
                  <a:srgbClr val="82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PBIE-Authoring-And-Customization</a:t>
            </a:r>
            <a:r>
              <a:rPr lang="en-US" dirty="0"/>
              <a:t> </a:t>
            </a:r>
            <a:endParaRPr lang="en-US" b="1" dirty="0">
              <a:solidFill>
                <a:srgbClr val="68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4B356-ED5B-A08D-0DF9-D2042A88C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289"/>
          <a:stretch/>
        </p:blipFill>
        <p:spPr>
          <a:xfrm>
            <a:off x="4030541" y="2774349"/>
            <a:ext cx="7774056" cy="310449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2A8C1-9EF6-AA68-5BBD-CCF386016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15" y="2774350"/>
            <a:ext cx="1963656" cy="310449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40B041-546E-FB47-F00E-2E54C671479B}"/>
              </a:ext>
            </a:extLst>
          </p:cNvPr>
          <p:cNvSpPr/>
          <p:nvPr/>
        </p:nvSpPr>
        <p:spPr bwMode="auto">
          <a:xfrm>
            <a:off x="3020323" y="4003473"/>
            <a:ext cx="930866" cy="736600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{F5}</a:t>
            </a:r>
          </a:p>
        </p:txBody>
      </p:sp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Static Custom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83A67-4F56-49A8-6D42-6D35392D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48" y="1306282"/>
            <a:ext cx="10109915" cy="4779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39723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076-A168-79BD-25F4-1896B3F1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Dynamic Custom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963BB-5BC7-FD2C-2BA9-9415C8CB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" y="1055065"/>
            <a:ext cx="6348116" cy="5602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069F3-8105-7DC4-C6AE-AC149BF3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176" y="5686425"/>
            <a:ext cx="7057623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253033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a Single Visual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42EF9-9CF4-0A9D-2735-C56DEE4D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01" y="1276466"/>
            <a:ext cx="6909515" cy="4779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19521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903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using Custom Layouts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341376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763E-501A-5F6D-FC0A-90994783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B6906-5284-FAC5-7832-80B2BF34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55" y="1323530"/>
            <a:ext cx="7658584" cy="45895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410814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 Custom Bookmark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23E31-EA36-2B26-1D9B-8D00BF6A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497520"/>
            <a:ext cx="8609483" cy="488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A2C2-5154-74E0-7EB8-236CB0AEC2BD}"/>
              </a:ext>
            </a:extLst>
          </p:cNvPr>
          <p:cNvSpPr/>
          <p:nvPr/>
        </p:nvSpPr>
        <p:spPr bwMode="auto">
          <a:xfrm>
            <a:off x="486646" y="4373620"/>
            <a:ext cx="7925833" cy="39055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4792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Persisted Bookmarks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B38E3-1B76-1349-C90A-73135038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3" y="1288573"/>
            <a:ext cx="6798359" cy="4417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267138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5193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using Custom Layouts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13692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Initializing and Customizing Report Pages</a:t>
            </a:r>
          </a:p>
          <a:p>
            <a:r>
              <a:rPr lang="en-US" dirty="0"/>
              <a:t>Creating Custom Navigation with Pages and Bookmarks</a:t>
            </a:r>
          </a:p>
          <a:p>
            <a:r>
              <a:rPr lang="en-US" dirty="0"/>
              <a:t>Creating Authoring Experiences with the Report Designer</a:t>
            </a:r>
          </a:p>
          <a:p>
            <a:r>
              <a:rPr lang="en-US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JavaScript API (powerbi.js)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46550"/>
          </a:xfrm>
        </p:spPr>
        <p:txBody>
          <a:bodyPr/>
          <a:lstStyle/>
          <a:p>
            <a:r>
              <a:rPr lang="en-US" sz="2400" dirty="0"/>
              <a:t>Power BI JavaScript API used to embed resources in browser</a:t>
            </a:r>
          </a:p>
          <a:p>
            <a:pPr lvl="1"/>
            <a:r>
              <a:rPr lang="en-US" sz="2000" dirty="0"/>
              <a:t>Client-side JavaScript API required to develop with Power BI embedding</a:t>
            </a:r>
          </a:p>
          <a:p>
            <a:pPr lvl="1"/>
            <a:r>
              <a:rPr lang="en-US" sz="2000" dirty="0"/>
              <a:t>Documentation is titled </a:t>
            </a:r>
            <a:r>
              <a:rPr lang="en-US" sz="2000" b="1" dirty="0"/>
              <a:t>Power BI embedded analytics Client APIs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https://docs.microsoft.com/en-us/javascript/api/overview/powerbi/</a:t>
            </a: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10210-4C5A-15F9-325E-F6E3E118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7" y="2851327"/>
            <a:ext cx="8523257" cy="39626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00342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484F-6AA8-6013-F51B-C0438DA9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powerbi.js using TypeScript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25C9-E023-E7D4-C1B3-67FE3C206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You can write code which program powerbi.js using JavaScript or TypeScript</a:t>
            </a:r>
          </a:p>
          <a:p>
            <a:pPr lvl="1"/>
            <a:r>
              <a:rPr lang="en-US" dirty="0"/>
              <a:t>Using TypeScript adds strongly-typed programming and much better IntelliSense</a:t>
            </a:r>
          </a:p>
          <a:p>
            <a:pPr lvl="1"/>
            <a:r>
              <a:rPr lang="en-US" b="1" dirty="0" err="1"/>
              <a:t>AuthoringAndCustomization</a:t>
            </a:r>
            <a:r>
              <a:rPr lang="en-US" dirty="0"/>
              <a:t> project demonstrates programming with TypeScript </a:t>
            </a:r>
          </a:p>
          <a:p>
            <a:pPr lvl="1"/>
            <a:r>
              <a:rPr lang="en-US" dirty="0"/>
              <a:t>TypeScript code in project is compiled into JavaScript using webpack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F5F4B-012D-688F-709A-D13206F9E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29"/>
          <a:stretch/>
        </p:blipFill>
        <p:spPr>
          <a:xfrm>
            <a:off x="1292087" y="2877898"/>
            <a:ext cx="6261652" cy="39559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70782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BF61-FB04-4844-9364-F923E52D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Report Object in Chrome Dev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F2ACC-E5F2-26C2-E635-972B45996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33"/>
          <a:stretch/>
        </p:blipFill>
        <p:spPr>
          <a:xfrm>
            <a:off x="393837" y="1157068"/>
            <a:ext cx="7404131" cy="27291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CB711-7092-3967-0FD7-AA5938BB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14" y="3497262"/>
            <a:ext cx="4618733" cy="330709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9D9C13-4CCC-21D6-88BC-6BC7CD2E2C55}"/>
              </a:ext>
            </a:extLst>
          </p:cNvPr>
          <p:cNvCxnSpPr>
            <a:cxnSpLocks/>
          </p:cNvCxnSpPr>
          <p:nvPr/>
        </p:nvCxnSpPr>
        <p:spPr>
          <a:xfrm>
            <a:off x="2276061" y="3717235"/>
            <a:ext cx="3419061" cy="655982"/>
          </a:xfrm>
          <a:prstGeom prst="straightConnector1">
            <a:avLst/>
          </a:prstGeom>
          <a:ln w="3810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86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CE5AD3-0B7E-4DD4-87BF-BD3DE7DBC9E7}"/>
              </a:ext>
            </a:extLst>
          </p:cNvPr>
          <p:cNvGrpSpPr/>
          <p:nvPr/>
        </p:nvGrpSpPr>
        <p:grpSpPr>
          <a:xfrm>
            <a:off x="1172752" y="2705241"/>
            <a:ext cx="10147220" cy="4050181"/>
            <a:chOff x="304800" y="2658274"/>
            <a:chExt cx="9949159" cy="39711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C05AC-751F-4182-A03B-7469C56029DD}"/>
                </a:ext>
              </a:extLst>
            </p:cNvPr>
            <p:cNvGrpSpPr/>
            <p:nvPr/>
          </p:nvGrpSpPr>
          <p:grpSpPr>
            <a:xfrm>
              <a:off x="304800" y="2910042"/>
              <a:ext cx="5988531" cy="3719358"/>
              <a:chOff x="365098" y="2380521"/>
              <a:chExt cx="5988531" cy="37193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6DF5A0-66AB-4DDF-B3AC-54C1F56AB7B8}"/>
                  </a:ext>
                </a:extLst>
              </p:cNvPr>
              <p:cNvSpPr/>
              <p:nvPr/>
            </p:nvSpPr>
            <p:spPr>
              <a:xfrm>
                <a:off x="365098" y="2794773"/>
                <a:ext cx="5988531" cy="33051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24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3E4B45-4224-4E73-A17E-F5574C50743B}"/>
                  </a:ext>
                </a:extLst>
              </p:cNvPr>
              <p:cNvSpPr/>
              <p:nvPr/>
            </p:nvSpPr>
            <p:spPr>
              <a:xfrm>
                <a:off x="365098" y="2380521"/>
                <a:ext cx="5988531" cy="394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>
                    <a:solidFill>
                      <a:schemeClr val="bg1"/>
                    </a:solidFill>
                  </a:rPr>
                  <a:t>Your HTML and CSS</a:t>
                </a:r>
                <a:endParaRPr lang="en-US" sz="1836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7F9A81-7C94-4B8E-9029-37FCFD7070D5}"/>
                </a:ext>
              </a:extLst>
            </p:cNvPr>
            <p:cNvGrpSpPr/>
            <p:nvPr/>
          </p:nvGrpSpPr>
          <p:grpSpPr>
            <a:xfrm>
              <a:off x="6315924" y="2658274"/>
              <a:ext cx="3938035" cy="997868"/>
              <a:chOff x="6315924" y="2658274"/>
              <a:chExt cx="3938035" cy="9978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750BCD-DF07-4677-95B6-F227829659E0}"/>
                  </a:ext>
                </a:extLst>
              </p:cNvPr>
              <p:cNvSpPr/>
              <p:nvPr/>
            </p:nvSpPr>
            <p:spPr>
              <a:xfrm>
                <a:off x="8692887" y="2658274"/>
                <a:ext cx="1561072" cy="99786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36" dirty="0"/>
                  <a:t>Web Hosting Server</a:t>
                </a:r>
              </a:p>
            </p:txBody>
          </p:sp>
          <p:sp>
            <p:nvSpPr>
              <p:cNvPr id="39" name="Arrow: Left 38">
                <a:extLst>
                  <a:ext uri="{FF2B5EF4-FFF2-40B4-BE49-F238E27FC236}">
                    <a16:creationId xmlns:a16="http://schemas.microsoft.com/office/drawing/2014/main" id="{0665E21E-EA0A-46D4-91ED-FF0B81A0D8BB}"/>
                  </a:ext>
                </a:extLst>
              </p:cNvPr>
              <p:cNvSpPr/>
              <p:nvPr/>
            </p:nvSpPr>
            <p:spPr>
              <a:xfrm>
                <a:off x="6315924" y="2874482"/>
                <a:ext cx="2435557" cy="500028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24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https://app1.mydomain.com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138773"/>
          </a:xfrm>
        </p:spPr>
        <p:txBody>
          <a:bodyPr/>
          <a:lstStyle/>
          <a:p>
            <a:r>
              <a:rPr lang="en-US" sz="2400" dirty="0"/>
              <a:t>Embedding involves creating an </a:t>
            </a:r>
            <a:r>
              <a:rPr lang="en-US" sz="2400" dirty="0" err="1"/>
              <a:t>iFrame</a:t>
            </a:r>
            <a:r>
              <a:rPr lang="en-US" sz="2400" dirty="0"/>
              <a:t> on the page</a:t>
            </a:r>
          </a:p>
          <a:p>
            <a:pPr lvl="1"/>
            <a:r>
              <a:rPr lang="en-US" sz="2000" dirty="0" err="1"/>
              <a:t>powerbi.embed</a:t>
            </a:r>
            <a:r>
              <a:rPr lang="en-US" sz="2000" dirty="0"/>
              <a:t> transparently generates </a:t>
            </a:r>
            <a:r>
              <a:rPr lang="en-US" sz="2000" dirty="0" err="1"/>
              <a:t>iFrame</a:t>
            </a:r>
            <a:r>
              <a:rPr lang="en-US" sz="2000" dirty="0"/>
              <a:t> and sets source to Power BI Service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dirty="0" err="1">
                <a:solidFill>
                  <a:srgbClr val="C00000"/>
                </a:solidFill>
              </a:rPr>
              <a:t>iFrame</a:t>
            </a:r>
            <a:r>
              <a:rPr lang="en-US" sz="2000" dirty="0">
                <a:solidFill>
                  <a:srgbClr val="C00000"/>
                </a:solidFill>
              </a:rPr>
              <a:t> and hosting page originate from different DNS domains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1317974" y="3572417"/>
            <a:ext cx="1296280" cy="6170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Your</a:t>
            </a:r>
          </a:p>
          <a:p>
            <a:pPr algn="ctr"/>
            <a:r>
              <a:rPr lang="en-US" sz="1428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1C3F3-7C6E-4AD1-979E-E85DFD3BA70B}"/>
              </a:ext>
            </a:extLst>
          </p:cNvPr>
          <p:cNvGrpSpPr/>
          <p:nvPr/>
        </p:nvGrpSpPr>
        <p:grpSpPr>
          <a:xfrm>
            <a:off x="6008148" y="4913947"/>
            <a:ext cx="5613379" cy="1011572"/>
            <a:chOff x="5045812" y="4823866"/>
            <a:chExt cx="5503813" cy="9918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8751478" y="4823866"/>
              <a:ext cx="1798147" cy="9918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 dirty="0"/>
                <a:t>Power BI Service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5045812" y="5069766"/>
              <a:ext cx="3803481" cy="500028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https://wabi-us-east2-redirect.analysis.windows.net/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1317974" y="4258117"/>
            <a:ext cx="1296280" cy="741184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1317120" y="5075486"/>
            <a:ext cx="1296280" cy="733664"/>
            <a:chOff x="446350" y="4982253"/>
            <a:chExt cx="1270978" cy="719344"/>
          </a:xfrm>
          <a:solidFill>
            <a:schemeClr val="accent6">
              <a:lumMod val="5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grp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2668666" y="4216354"/>
            <a:ext cx="3252013" cy="2271792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 err="1">
                  <a:solidFill>
                    <a:schemeClr val="bg1"/>
                  </a:solidFill>
                </a:rPr>
                <a:t>iFrame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3224371" y="4592638"/>
            <a:ext cx="2681693" cy="22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020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29087</TotalTime>
  <Words>919</Words>
  <Application>Microsoft Office PowerPoint</Application>
  <PresentationFormat>Custom</PresentationFormat>
  <Paragraphs>211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Report Authoring and Customization with Power BI Embedding</vt:lpstr>
      <vt:lpstr>Welcome to Power BI Dev Camp</vt:lpstr>
      <vt:lpstr>Developer Sample: AuthoringAndCustomization</vt:lpstr>
      <vt:lpstr>Agenda</vt:lpstr>
      <vt:lpstr>Power BI JavaScript API (powerbi.js)</vt:lpstr>
      <vt:lpstr>Hello World with powerbi.js using TypeScript</vt:lpstr>
      <vt:lpstr>Viewing Report Object in Chrome Dev Tools</vt:lpstr>
      <vt:lpstr>Report Embedding Architecture</vt:lpstr>
      <vt:lpstr>A Promise-based Programming Model</vt:lpstr>
      <vt:lpstr>Solution Architecture</vt:lpstr>
      <vt:lpstr>Exploring powerbi.js Events</vt:lpstr>
      <vt:lpstr>Report Panes</vt:lpstr>
      <vt:lpstr>Showing and Hiding Report Panes </vt:lpstr>
      <vt:lpstr>Display Option</vt:lpstr>
      <vt:lpstr>Hiding Built-in Visual Menu Commands</vt:lpstr>
      <vt:lpstr>Phased Embedding</vt:lpstr>
      <vt:lpstr>White Label Report Loading</vt:lpstr>
      <vt:lpstr>Agenda</vt:lpstr>
      <vt:lpstr>Report Navigation Settings</vt:lpstr>
      <vt:lpstr>Creating a Custom Navigation Scheme</vt:lpstr>
      <vt:lpstr>Agenda</vt:lpstr>
      <vt:lpstr>Moving a Report into Edit Mode</vt:lpstr>
      <vt:lpstr>Showing and Hiding the Save and Save as Menus</vt:lpstr>
      <vt:lpstr>Implementing the SaveAs Redirect</vt:lpstr>
      <vt:lpstr>EmbedTokenController Calls GetEmbedToken</vt:lpstr>
      <vt:lpstr>Using a Custom SaveAs Dialog</vt:lpstr>
      <vt:lpstr>Saving Copy of Report to a Target Workspace</vt:lpstr>
      <vt:lpstr>Agenda</vt:lpstr>
      <vt:lpstr>PowerPoint Presentation</vt:lpstr>
      <vt:lpstr>Adding a Page to a Report</vt:lpstr>
      <vt:lpstr>Understanding Visual Capabilities</vt:lpstr>
      <vt:lpstr>Defining Targets for Columns and Measures</vt:lpstr>
      <vt:lpstr>Creating a Table Visual</vt:lpstr>
      <vt:lpstr>Create a Column Chart Visual</vt:lpstr>
      <vt:lpstr>Create a Map Visual</vt:lpstr>
      <vt:lpstr>Visual Types Available for Programmatic Creation</vt:lpstr>
      <vt:lpstr>Agenda</vt:lpstr>
      <vt:lpstr>Getting the Names of Pages and Visuals</vt:lpstr>
      <vt:lpstr>Creating a Static Custom Layout</vt:lpstr>
      <vt:lpstr>Creating a Dynamic Custom Layout</vt:lpstr>
      <vt:lpstr>Display a Single Visual </vt:lpstr>
      <vt:lpstr>PowerPoint Presentation</vt:lpstr>
      <vt:lpstr>Agenda</vt:lpstr>
      <vt:lpstr>PowerPoint Presentation</vt:lpstr>
      <vt:lpstr>Capturing a Custom Bookmark</vt:lpstr>
      <vt:lpstr>Working with Persisted Bookmarks</vt:lpstr>
      <vt:lpstr>PowerPoint Presentation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259</cp:revision>
  <cp:lastPrinted>2019-05-02T20:11:39Z</cp:lastPrinted>
  <dcterms:created xsi:type="dcterms:W3CDTF">2018-09-21T01:16:59Z</dcterms:created>
  <dcterms:modified xsi:type="dcterms:W3CDTF">2022-04-27T18:22:50Z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